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87374"/>
            <a:ext cx="18288000" cy="688220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64607" cy="65551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62425" y="5410200"/>
            <a:ext cx="2325574" cy="48767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0194" y="3808121"/>
            <a:ext cx="12185650" cy="68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39854" cy="489778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62425" y="5410200"/>
            <a:ext cx="2325574" cy="4876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1277" y="7741205"/>
            <a:ext cx="1854424" cy="18544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1519" y="69878"/>
            <a:ext cx="15424961" cy="1021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2336" y="1725421"/>
            <a:ext cx="14236700" cy="5612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5800" algn="l"/>
                <a:tab pos="6438900" algn="l"/>
              </a:tabLst>
            </a:pPr>
            <a:r>
              <a:rPr dirty="0" sz="4300" spc="-10" b="1">
                <a:latin typeface="Times New Roman"/>
                <a:cs typeface="Times New Roman"/>
              </a:rPr>
              <a:t>Project</a:t>
            </a:r>
            <a:r>
              <a:rPr dirty="0" sz="4300" spc="-235" b="1">
                <a:latin typeface="Times New Roman"/>
                <a:cs typeface="Times New Roman"/>
              </a:rPr>
              <a:t> </a:t>
            </a:r>
            <a:r>
              <a:rPr dirty="0" sz="4300" spc="-10" b="1">
                <a:latin typeface="Times New Roman"/>
                <a:cs typeface="Times New Roman"/>
              </a:rPr>
              <a:t>Title:</a:t>
            </a:r>
            <a:r>
              <a:rPr dirty="0" sz="4300" b="1">
                <a:latin typeface="Times New Roman"/>
                <a:cs typeface="Times New Roman"/>
              </a:rPr>
              <a:t>	Live</a:t>
            </a:r>
            <a:r>
              <a:rPr dirty="0" sz="4300" spc="-105" b="1">
                <a:latin typeface="Times New Roman"/>
                <a:cs typeface="Times New Roman"/>
              </a:rPr>
              <a:t> </a:t>
            </a:r>
            <a:r>
              <a:rPr dirty="0" sz="4300" spc="-10" b="1">
                <a:latin typeface="Times New Roman"/>
                <a:cs typeface="Times New Roman"/>
              </a:rPr>
              <a:t>Meeting</a:t>
            </a:r>
            <a:r>
              <a:rPr dirty="0" sz="4300" b="1">
                <a:latin typeface="Times New Roman"/>
                <a:cs typeface="Times New Roman"/>
              </a:rPr>
              <a:t>	</a:t>
            </a:r>
            <a:r>
              <a:rPr dirty="0" sz="4300" spc="-35" b="1">
                <a:latin typeface="Times New Roman"/>
                <a:cs typeface="Times New Roman"/>
              </a:rPr>
              <a:t>Summarizer</a:t>
            </a:r>
            <a:r>
              <a:rPr dirty="0" sz="4300" spc="-245" b="1">
                <a:latin typeface="Times New Roman"/>
                <a:cs typeface="Times New Roman"/>
              </a:rPr>
              <a:t> </a:t>
            </a:r>
            <a:r>
              <a:rPr dirty="0" sz="4300" spc="-10" b="1">
                <a:latin typeface="Times New Roman"/>
                <a:cs typeface="Times New Roman"/>
              </a:rPr>
              <a:t>Application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80194" y="5118761"/>
            <a:ext cx="50298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5450" algn="l"/>
                <a:tab pos="3408679" algn="l"/>
              </a:tabLst>
            </a:pPr>
            <a:r>
              <a:rPr dirty="0" sz="4300" spc="-10" b="1">
                <a:solidFill>
                  <a:srgbClr val="FFFFFF"/>
                </a:solidFill>
                <a:latin typeface="Times New Roman"/>
                <a:cs typeface="Times New Roman"/>
              </a:rPr>
              <a:t>Name:</a:t>
            </a:r>
            <a:r>
              <a:rPr dirty="0" sz="43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4300" spc="-10" b="1">
                <a:solidFill>
                  <a:srgbClr val="FFFFFF"/>
                </a:solidFill>
                <a:latin typeface="Times New Roman"/>
                <a:cs typeface="Times New Roman"/>
              </a:rPr>
              <a:t>Param</a:t>
            </a:r>
            <a:r>
              <a:rPr dirty="0" sz="43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4300" spc="-10" b="1">
                <a:solidFill>
                  <a:srgbClr val="FFFFFF"/>
                </a:solidFill>
                <a:latin typeface="Times New Roman"/>
                <a:cs typeface="Times New Roman"/>
              </a:rPr>
              <a:t>Parikh</a:t>
            </a:r>
            <a:endParaRPr sz="4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6430010">
              <a:lnSpc>
                <a:spcPct val="100000"/>
              </a:lnSpc>
              <a:spcBef>
                <a:spcPts val="120"/>
              </a:spcBef>
            </a:pPr>
            <a:r>
              <a:rPr dirty="0" sz="5150" spc="-10"/>
              <a:t>Results</a:t>
            </a:r>
            <a:endParaRPr sz="5150"/>
          </a:p>
        </p:txBody>
      </p:sp>
      <p:sp>
        <p:nvSpPr>
          <p:cNvPr id="3" name="object 3" descr=""/>
          <p:cNvSpPr txBox="1"/>
          <p:nvPr/>
        </p:nvSpPr>
        <p:spPr>
          <a:xfrm>
            <a:off x="268086" y="1183710"/>
            <a:ext cx="11941810" cy="543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RESULTS: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385"/>
              </a:spcBef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Transcription: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2.3%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WER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clean,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8.7%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challenging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Diarization: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93%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accuracy,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4.2%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5" b="1">
                <a:solidFill>
                  <a:srgbClr val="FFFFFF"/>
                </a:solidFill>
                <a:latin typeface="Roboto"/>
                <a:cs typeface="Roboto"/>
              </a:rPr>
              <a:t>DER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Summarization: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44.3%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55" b="1">
                <a:solidFill>
                  <a:srgbClr val="FFFFFF"/>
                </a:solidFill>
                <a:latin typeface="Roboto"/>
                <a:cs typeface="Roboto"/>
              </a:rPr>
              <a:t>ROUGE-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1,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4.3/5.0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stars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End-</a:t>
            </a:r>
            <a:r>
              <a:rPr dirty="0" sz="3300" spc="-60" b="1">
                <a:solidFill>
                  <a:srgbClr val="FFFFFF"/>
                </a:solidFill>
                <a:latin typeface="Roboto"/>
                <a:cs typeface="Roboto"/>
              </a:rPr>
              <a:t>to-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end:</a:t>
            </a:r>
            <a:r>
              <a:rPr dirty="0" sz="33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12</a:t>
            </a:r>
            <a:r>
              <a:rPr dirty="0" sz="33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min</a:t>
            </a:r>
            <a:r>
              <a:rPr dirty="0" sz="33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33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1-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hour</a:t>
            </a:r>
            <a:r>
              <a:rPr dirty="0" sz="33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meeting,</a:t>
            </a:r>
            <a:r>
              <a:rPr dirty="0" sz="33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95%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cost</a:t>
            </a:r>
            <a:r>
              <a:rPr dirty="0" sz="33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reduction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8205" y="184900"/>
              <a:ext cx="1350818" cy="135081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189" rIns="0" bIns="0" rtlCol="0" vert="horz">
            <a:spAutoFit/>
          </a:bodyPr>
          <a:lstStyle/>
          <a:p>
            <a:pPr marL="497967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USER</a:t>
            </a:r>
            <a:r>
              <a:rPr dirty="0" sz="4400" spc="-155"/>
              <a:t> </a:t>
            </a:r>
            <a:r>
              <a:rPr dirty="0" sz="4400" spc="-20"/>
              <a:t>INTERFACE</a:t>
            </a:r>
            <a:endParaRPr sz="4400"/>
          </a:p>
        </p:txBody>
      </p:sp>
      <p:grpSp>
        <p:nvGrpSpPr>
          <p:cNvPr id="6" name="object 6" descr=""/>
          <p:cNvGrpSpPr/>
          <p:nvPr/>
        </p:nvGrpSpPr>
        <p:grpSpPr>
          <a:xfrm>
            <a:off x="152400" y="1347355"/>
            <a:ext cx="17967325" cy="8787765"/>
            <a:chOff x="152400" y="1347355"/>
            <a:chExt cx="17967325" cy="878776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1347355"/>
              <a:ext cx="11141316" cy="498396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273" y="6483725"/>
              <a:ext cx="10767199" cy="3650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8600" y="135535"/>
            <a:ext cx="3171825" cy="7804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50" spc="-10">
                <a:solidFill>
                  <a:srgbClr val="F1F1F1"/>
                </a:solidFill>
              </a:rPr>
              <a:t>Challenges</a:t>
            </a:r>
            <a:endParaRPr sz="4950"/>
          </a:p>
        </p:txBody>
      </p:sp>
      <p:sp>
        <p:nvSpPr>
          <p:cNvPr id="3" name="object 3" descr=""/>
          <p:cNvSpPr txBox="1"/>
          <p:nvPr/>
        </p:nvSpPr>
        <p:spPr>
          <a:xfrm>
            <a:off x="281761" y="931011"/>
            <a:ext cx="10299700" cy="774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CHALLENGES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3300" spc="-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LIMITATIONS: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385"/>
              </a:spcBef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Overlapping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speech</a:t>
            </a:r>
            <a:r>
              <a:rPr dirty="0" sz="33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(simultaneous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speakers)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Accented</a:t>
            </a:r>
            <a:r>
              <a:rPr dirty="0" sz="3300" spc="-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3300" spc="-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non-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native speech</a:t>
            </a:r>
            <a:r>
              <a:rPr dirty="0" sz="3300" spc="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(accent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variation)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Technical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terminology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(domain-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speciﬁc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vocabulary)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Computational</a:t>
            </a:r>
            <a:r>
              <a:rPr dirty="0" sz="33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constraints</a:t>
            </a:r>
            <a:r>
              <a:rPr dirty="0" sz="33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(resource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optimization)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3300" spc="-1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privacy</a:t>
            </a:r>
            <a:r>
              <a:rPr dirty="0" sz="3300" spc="-10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(compliance</a:t>
            </a:r>
            <a:r>
              <a:rPr dirty="0" sz="3300" spc="-10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requirements)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ambiguity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(voice</a:t>
            </a:r>
            <a:r>
              <a:rPr dirty="0" sz="33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similarity)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" y="549215"/>
            <a:ext cx="5722854" cy="9657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044" y="-38338"/>
            <a:ext cx="3870325" cy="7943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50"/>
              <a:t>Future</a:t>
            </a:r>
            <a:r>
              <a:rPr dirty="0" sz="5050" spc="-185"/>
              <a:t> </a:t>
            </a:r>
            <a:r>
              <a:rPr dirty="0" sz="5050" spc="-10"/>
              <a:t>Scope</a:t>
            </a:r>
            <a:endParaRPr sz="5050"/>
          </a:p>
        </p:txBody>
      </p:sp>
      <p:sp>
        <p:nvSpPr>
          <p:cNvPr id="4" name="object 4" descr=""/>
          <p:cNvSpPr txBox="1"/>
          <p:nvPr/>
        </p:nvSpPr>
        <p:spPr>
          <a:xfrm>
            <a:off x="6811036" y="788972"/>
            <a:ext cx="9180195" cy="938085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95"/>
              </a:spcBef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FUTURE</a:t>
            </a:r>
            <a:r>
              <a:rPr dirty="0" sz="3300" spc="-1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SCOPE:</a:t>
            </a: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990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Real-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time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processing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(live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transcription)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90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Video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processing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(multimodal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analysis)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Emotion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detection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(sentiment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analysis)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90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Meeting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insights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(business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analytics)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Multi-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language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support</a:t>
            </a:r>
            <a:r>
              <a:rPr dirty="0" sz="33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Roboto"/>
                <a:cs typeface="Roboto"/>
              </a:rPr>
              <a:t>(real-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time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translation)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33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proﬁle</a:t>
            </a:r>
            <a:r>
              <a:rPr dirty="0" sz="33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dirty="0" sz="33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(personalization)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Enterprise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integration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(workﬂow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automation)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Platform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optimization</a:t>
            </a:r>
            <a:r>
              <a:rPr dirty="0" sz="33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(mobile,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edge,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Roboto"/>
                <a:cs typeface="Roboto"/>
              </a:rPr>
              <a:t>GPU)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6843" rIns="0" bIns="0" rtlCol="0" vert="horz">
            <a:spAutoFit/>
          </a:bodyPr>
          <a:lstStyle/>
          <a:p>
            <a:pPr marL="56381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CONCLUSION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91" y="116407"/>
            <a:ext cx="2691244" cy="269124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864411" y="1393886"/>
            <a:ext cx="10323830" cy="543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CONCLUSION: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385"/>
              </a:spcBef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Summary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achievements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technical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excellence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Business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value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delivered</a:t>
            </a:r>
            <a:r>
              <a:rPr dirty="0" sz="33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(cost</a:t>
            </a:r>
            <a:r>
              <a:rPr dirty="0" sz="33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reduction,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eﬃciency)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Future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directions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enhancement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opportunities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Final</a:t>
            </a:r>
            <a:r>
              <a:rPr dirty="0" sz="3300" spc="-1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status:</a:t>
            </a:r>
            <a:r>
              <a:rPr dirty="0" sz="3300" spc="-1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Production</a:t>
            </a:r>
            <a:r>
              <a:rPr dirty="0" sz="3300" spc="-1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Ready,</a:t>
            </a:r>
            <a:r>
              <a:rPr dirty="0" sz="3300" spc="-1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Deployable,</a:t>
            </a:r>
            <a:r>
              <a:rPr dirty="0" sz="3300" spc="-1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Scalable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894875" y="8339088"/>
              <a:ext cx="393700" cy="914400"/>
            </a:xfrm>
            <a:custGeom>
              <a:avLst/>
              <a:gdLst/>
              <a:ahLst/>
              <a:cxnLst/>
              <a:rect l="l" t="t" r="r" b="b"/>
              <a:pathLst>
                <a:path w="393700" h="914400">
                  <a:moveTo>
                    <a:pt x="393125" y="914199"/>
                  </a:moveTo>
                  <a:lnTo>
                    <a:pt x="0" y="457100"/>
                  </a:lnTo>
                  <a:lnTo>
                    <a:pt x="393125" y="0"/>
                  </a:lnTo>
                  <a:lnTo>
                    <a:pt x="393125" y="914199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386" y="4189844"/>
              <a:ext cx="1218294" cy="190731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65445" y="1868210"/>
            <a:ext cx="8745220" cy="868235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586865" marR="5080" indent="-1574800">
              <a:lnSpc>
                <a:spcPct val="140300"/>
              </a:lnSpc>
              <a:spcBef>
                <a:spcPts val="80"/>
              </a:spcBef>
            </a:pPr>
            <a:r>
              <a:rPr dirty="0" sz="20250" spc="-10"/>
              <a:t>THANK </a:t>
            </a:r>
            <a:r>
              <a:rPr dirty="0" sz="20250" spc="-25"/>
              <a:t>YOU</a:t>
            </a:r>
            <a:endParaRPr sz="20250"/>
          </a:p>
        </p:txBody>
      </p:sp>
      <p:grpSp>
        <p:nvGrpSpPr>
          <p:cNvPr id="7" name="object 7" descr=""/>
          <p:cNvGrpSpPr/>
          <p:nvPr/>
        </p:nvGrpSpPr>
        <p:grpSpPr>
          <a:xfrm>
            <a:off x="1390081" y="4189844"/>
            <a:ext cx="15507969" cy="1907539"/>
            <a:chOff x="1390081" y="4189844"/>
            <a:chExt cx="15507969" cy="1907539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520" y="4471286"/>
              <a:ext cx="858753" cy="13444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081" y="4650573"/>
              <a:ext cx="629713" cy="98585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6320" y="4189844"/>
              <a:ext cx="1218294" cy="190731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3726" y="4471287"/>
              <a:ext cx="858753" cy="13444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8207" y="4650573"/>
              <a:ext cx="629713" cy="985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1" y="0"/>
              <a:ext cx="18269728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068657" cy="522847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2425" y="5410200"/>
              <a:ext cx="2325574" cy="48767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3282" y="3960784"/>
              <a:ext cx="2437829" cy="24500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879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00" spc="-20"/>
              <a:t>TABLE</a:t>
            </a:r>
            <a:r>
              <a:rPr dirty="0" sz="4800" spc="-150"/>
              <a:t> </a:t>
            </a:r>
            <a:r>
              <a:rPr dirty="0" sz="4800"/>
              <a:t>OF</a:t>
            </a:r>
            <a:r>
              <a:rPr dirty="0" sz="4800" spc="-150"/>
              <a:t> </a:t>
            </a:r>
            <a:r>
              <a:rPr dirty="0" sz="4800" spc="-10"/>
              <a:t>CONTENTS</a:t>
            </a:r>
            <a:endParaRPr sz="4800"/>
          </a:p>
        </p:txBody>
      </p:sp>
      <p:sp>
        <p:nvSpPr>
          <p:cNvPr id="8" name="object 8" descr=""/>
          <p:cNvSpPr txBox="1"/>
          <p:nvPr/>
        </p:nvSpPr>
        <p:spPr>
          <a:xfrm>
            <a:off x="1493617" y="1107743"/>
            <a:ext cx="9657080" cy="9111615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732790" indent="-284480">
              <a:lnSpc>
                <a:spcPct val="100000"/>
              </a:lnSpc>
              <a:spcBef>
                <a:spcPts val="1730"/>
              </a:spcBef>
              <a:buChar char="•"/>
              <a:tabLst>
                <a:tab pos="732790" algn="l"/>
              </a:tabLst>
            </a:pP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dirty="0" sz="32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endParaRPr sz="3200">
              <a:latin typeface="Arial MT"/>
              <a:cs typeface="Arial MT"/>
            </a:endParaRPr>
          </a:p>
          <a:p>
            <a:pPr lvl="1" marL="1616075" indent="-285115">
              <a:lnSpc>
                <a:spcPct val="100000"/>
              </a:lnSpc>
              <a:spcBef>
                <a:spcPts val="1639"/>
              </a:spcBef>
              <a:buChar char="•"/>
              <a:tabLst>
                <a:tab pos="1616075" algn="l"/>
              </a:tabLst>
            </a:pPr>
            <a:r>
              <a:rPr dirty="0" sz="3200" spc="-65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dirty="0" sz="32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r>
              <a:rPr dirty="0" sz="3200" spc="-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dirty="0" sz="32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endParaRPr sz="3200">
              <a:latin typeface="Arial MT"/>
              <a:cs typeface="Arial MT"/>
            </a:endParaRPr>
          </a:p>
          <a:p>
            <a:pPr marL="429895" indent="-285115">
              <a:lnSpc>
                <a:spcPct val="100000"/>
              </a:lnSpc>
              <a:spcBef>
                <a:spcPts val="1280"/>
              </a:spcBef>
              <a:buChar char="•"/>
              <a:tabLst>
                <a:tab pos="429895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METHODOLOGY</a:t>
            </a:r>
            <a:endParaRPr sz="3200">
              <a:latin typeface="Arial MT"/>
              <a:cs typeface="Arial MT"/>
            </a:endParaRPr>
          </a:p>
          <a:p>
            <a:pPr lvl="1" marL="1581150" indent="-285115">
              <a:lnSpc>
                <a:spcPct val="100000"/>
              </a:lnSpc>
              <a:spcBef>
                <a:spcPts val="1280"/>
              </a:spcBef>
              <a:buChar char="•"/>
              <a:tabLst>
                <a:tab pos="1581150" algn="l"/>
              </a:tabLst>
            </a:pPr>
            <a:r>
              <a:rPr dirty="0" sz="3200" spc="-3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dirty="0" sz="32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3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3200" spc="-3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3200">
              <a:latin typeface="Arial MT"/>
              <a:cs typeface="Arial MT"/>
            </a:endParaRPr>
          </a:p>
          <a:p>
            <a:pPr marL="569595" indent="-285115">
              <a:lnSpc>
                <a:spcPct val="100000"/>
              </a:lnSpc>
              <a:spcBef>
                <a:spcPts val="1285"/>
              </a:spcBef>
              <a:buChar char="•"/>
              <a:tabLst>
                <a:tab pos="569595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3200">
              <a:latin typeface="Arial MT"/>
              <a:cs typeface="Arial MT"/>
            </a:endParaRPr>
          </a:p>
          <a:p>
            <a:pPr lvl="1" marL="770890" indent="-285115">
              <a:lnSpc>
                <a:spcPct val="100000"/>
              </a:lnSpc>
              <a:spcBef>
                <a:spcPts val="1280"/>
              </a:spcBef>
              <a:buChar char="•"/>
              <a:tabLst>
                <a:tab pos="770890" algn="l"/>
              </a:tabLst>
            </a:pPr>
            <a:r>
              <a:rPr dirty="0" sz="3200" spc="-13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32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PREPROCESSING</a:t>
            </a:r>
            <a:endParaRPr sz="3200">
              <a:latin typeface="Arial MT"/>
              <a:cs typeface="Arial MT"/>
            </a:endParaRPr>
          </a:p>
          <a:p>
            <a:pPr lvl="2" marL="826135" indent="-285115">
              <a:lnSpc>
                <a:spcPct val="100000"/>
              </a:lnSpc>
              <a:spcBef>
                <a:spcPts val="1019"/>
              </a:spcBef>
              <a:buChar char="•"/>
              <a:tabLst>
                <a:tab pos="826135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FEATURE</a:t>
            </a:r>
            <a:r>
              <a:rPr dirty="0" sz="320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EXTRACTION</a:t>
            </a:r>
            <a:endParaRPr sz="3200">
              <a:latin typeface="Arial MT"/>
              <a:cs typeface="Arial MT"/>
            </a:endParaRPr>
          </a:p>
          <a:p>
            <a:pPr lvl="1" marL="748665" indent="-285115">
              <a:lnSpc>
                <a:spcPct val="100000"/>
              </a:lnSpc>
              <a:spcBef>
                <a:spcPts val="1280"/>
              </a:spcBef>
              <a:buChar char="•"/>
              <a:tabLst>
                <a:tab pos="748665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dirty="0" sz="3200" spc="-2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ARCHITECTURE</a:t>
            </a:r>
            <a:endParaRPr sz="3200">
              <a:latin typeface="Arial MT"/>
              <a:cs typeface="Arial MT"/>
            </a:endParaRPr>
          </a:p>
          <a:p>
            <a:pPr lvl="2" marL="1115060" indent="-285115">
              <a:lnSpc>
                <a:spcPct val="100000"/>
              </a:lnSpc>
              <a:spcBef>
                <a:spcPts val="1285"/>
              </a:spcBef>
              <a:buChar char="•"/>
              <a:tabLst>
                <a:tab pos="1115060" algn="l"/>
              </a:tabLst>
            </a:pP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dirty="0" sz="3200" spc="-2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endParaRPr sz="3200">
              <a:latin typeface="Arial MT"/>
              <a:cs typeface="Arial MT"/>
            </a:endParaRPr>
          </a:p>
          <a:p>
            <a:pPr marL="601980" indent="-285115">
              <a:lnSpc>
                <a:spcPct val="100000"/>
              </a:lnSpc>
              <a:spcBef>
                <a:spcPts val="1280"/>
              </a:spcBef>
              <a:buChar char="•"/>
              <a:tabLst>
                <a:tab pos="601980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3200">
              <a:latin typeface="Arial MT"/>
              <a:cs typeface="Arial MT"/>
            </a:endParaRPr>
          </a:p>
          <a:p>
            <a:pPr marL="316865" indent="-285115">
              <a:lnSpc>
                <a:spcPct val="100000"/>
              </a:lnSpc>
              <a:spcBef>
                <a:spcPts val="1205"/>
              </a:spcBef>
              <a:buChar char="•"/>
              <a:tabLst>
                <a:tab pos="316865" algn="l"/>
              </a:tabLst>
            </a:pP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3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endParaRPr sz="32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1210"/>
              </a:spcBef>
              <a:buChar char="•"/>
              <a:tabLst>
                <a:tab pos="297815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CHALLENGES</a:t>
            </a:r>
            <a:endParaRPr sz="3200">
              <a:latin typeface="Arial MT"/>
              <a:cs typeface="Arial MT"/>
            </a:endParaRPr>
          </a:p>
          <a:p>
            <a:pPr marL="299085" indent="-285115">
              <a:lnSpc>
                <a:spcPct val="100000"/>
              </a:lnSpc>
              <a:spcBef>
                <a:spcPts val="1130"/>
              </a:spcBef>
              <a:buChar char="•"/>
              <a:tabLst>
                <a:tab pos="299085" algn="l"/>
              </a:tabLst>
            </a:pP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FUTURE</a:t>
            </a:r>
            <a:r>
              <a:rPr dirty="0" sz="3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Arial MT"/>
                <a:cs typeface="Arial MT"/>
              </a:rPr>
              <a:t>SCOPE</a:t>
            </a:r>
            <a:endParaRPr sz="3200">
              <a:latin typeface="Arial MT"/>
              <a:cs typeface="Arial MT"/>
            </a:endParaRPr>
          </a:p>
          <a:p>
            <a:pPr marL="310515" indent="-284480">
              <a:lnSpc>
                <a:spcPct val="100000"/>
              </a:lnSpc>
              <a:spcBef>
                <a:spcPts val="975"/>
              </a:spcBef>
              <a:buChar char="•"/>
              <a:tabLst>
                <a:tab pos="310515" algn="l"/>
              </a:tabLst>
            </a:pP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CONCLUSION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71" rIns="0" bIns="0" rtlCol="0" vert="horz">
            <a:spAutoFit/>
          </a:bodyPr>
          <a:lstStyle/>
          <a:p>
            <a:pPr marL="3557904">
              <a:lnSpc>
                <a:spcPct val="100000"/>
              </a:lnSpc>
              <a:spcBef>
                <a:spcPts val="100"/>
              </a:spcBef>
            </a:pPr>
            <a:r>
              <a:rPr dirty="0" sz="5750" spc="-10"/>
              <a:t>PROJECT</a:t>
            </a:r>
            <a:r>
              <a:rPr dirty="0" sz="5750" spc="-360"/>
              <a:t> </a:t>
            </a:r>
            <a:r>
              <a:rPr dirty="0" sz="5750" spc="-10"/>
              <a:t>OVERVIEW</a:t>
            </a:r>
            <a:endParaRPr sz="5750"/>
          </a:p>
        </p:txBody>
      </p:sp>
      <p:grpSp>
        <p:nvGrpSpPr>
          <p:cNvPr id="4" name="object 4" descr=""/>
          <p:cNvGrpSpPr/>
          <p:nvPr/>
        </p:nvGrpSpPr>
        <p:grpSpPr>
          <a:xfrm>
            <a:off x="11491477" y="0"/>
            <a:ext cx="6797040" cy="8726170"/>
            <a:chOff x="11491477" y="0"/>
            <a:chExt cx="6797040" cy="87261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1477" y="0"/>
              <a:ext cx="6796522" cy="74182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4261" y="8361019"/>
              <a:ext cx="771748" cy="3648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9299" y="135263"/>
              <a:ext cx="897279" cy="8972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25779" y="1739080"/>
              <a:ext cx="1230876" cy="12308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65925" y="1286333"/>
            <a:ext cx="14106525" cy="84880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heavy" sz="2250" spc="-10" b="1">
                <a:solidFill>
                  <a:srgbClr val="5CE1E6"/>
                </a:solidFill>
                <a:uFill>
                  <a:solidFill>
                    <a:srgbClr val="5CE1E6"/>
                  </a:solidFill>
                </a:uFill>
                <a:latin typeface="Arial"/>
                <a:cs typeface="Arial"/>
              </a:rPr>
              <a:t>OBJECTIVE:</a:t>
            </a:r>
            <a:endParaRPr sz="2250">
              <a:latin typeface="Arial"/>
              <a:cs typeface="Arial"/>
            </a:endParaRPr>
          </a:p>
          <a:p>
            <a:pPr marL="12700" marR="73025">
              <a:lnSpc>
                <a:spcPct val="114999"/>
              </a:lnSpc>
              <a:spcBef>
                <a:spcPts val="1305"/>
              </a:spcBef>
            </a:pP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Build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0" b="1" i="1">
                <a:solidFill>
                  <a:srgbClr val="F1F1F1"/>
                </a:solidFill>
                <a:latin typeface="Roboto Cn"/>
                <a:cs typeface="Roboto Cn"/>
              </a:rPr>
              <a:t>a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fully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automated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audio</a:t>
            </a:r>
            <a:r>
              <a:rPr dirty="0" sz="2200" spc="8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b="1" i="1">
                <a:solidFill>
                  <a:srgbClr val="F1F1F1"/>
                </a:solidFill>
                <a:latin typeface="Arial"/>
                <a:cs typeface="Arial"/>
              </a:rPr>
              <a:t>→</a:t>
            </a:r>
            <a:r>
              <a:rPr dirty="0" sz="2200" spc="-70" b="1" i="1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text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b="1" i="1">
                <a:solidFill>
                  <a:srgbClr val="F1F1F1"/>
                </a:solidFill>
                <a:latin typeface="Arial"/>
                <a:cs typeface="Arial"/>
              </a:rPr>
              <a:t>→</a:t>
            </a:r>
            <a:r>
              <a:rPr dirty="0" sz="2200" spc="-70" b="1" i="1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dirty="0" sz="2200" spc="130" b="1" i="1">
                <a:solidFill>
                  <a:srgbClr val="F1F1F1"/>
                </a:solidFill>
                <a:latin typeface="Roboto Cn"/>
                <a:cs typeface="Roboto Cn"/>
              </a:rPr>
              <a:t>summary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0" b="1" i="1">
                <a:solidFill>
                  <a:srgbClr val="F1F1F1"/>
                </a:solidFill>
                <a:latin typeface="Roboto Cn"/>
                <a:cs typeface="Roboto Cn"/>
              </a:rPr>
              <a:t>pipeline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that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seamlessly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converts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spoken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content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0" b="1" i="1">
                <a:solidFill>
                  <a:srgbClr val="F1F1F1"/>
                </a:solidFill>
                <a:latin typeface="Roboto Cn"/>
                <a:cs typeface="Roboto Cn"/>
              </a:rPr>
              <a:t>from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0" b="1" i="1">
                <a:solidFill>
                  <a:srgbClr val="F1F1F1"/>
                </a:solidFill>
                <a:latin typeface="Roboto Cn"/>
                <a:cs typeface="Roboto Cn"/>
              </a:rPr>
              <a:t>meetings,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lectures,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and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interviews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into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5" b="1" i="1">
                <a:solidFill>
                  <a:srgbClr val="F1F1F1"/>
                </a:solidFill>
                <a:latin typeface="Roboto Cn"/>
                <a:cs typeface="Roboto Cn"/>
              </a:rPr>
              <a:t>structured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textual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5" b="1" i="1">
                <a:solidFill>
                  <a:srgbClr val="F1F1F1"/>
                </a:solidFill>
                <a:latin typeface="Roboto Cn"/>
                <a:cs typeface="Roboto Cn"/>
              </a:rPr>
              <a:t>formats.</a:t>
            </a:r>
            <a:r>
              <a:rPr dirty="0" sz="2200" spc="1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55" b="1" i="1">
                <a:solidFill>
                  <a:srgbClr val="F1F1F1"/>
                </a:solidFill>
                <a:latin typeface="Roboto Cn"/>
                <a:cs typeface="Roboto Cn"/>
              </a:rPr>
              <a:t>The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0" b="1" i="1">
                <a:solidFill>
                  <a:srgbClr val="F1F1F1"/>
                </a:solidFill>
                <a:latin typeface="Roboto Cn"/>
                <a:cs typeface="Roboto Cn"/>
              </a:rPr>
              <a:t>system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4" b="1" i="1">
                <a:solidFill>
                  <a:srgbClr val="F1F1F1"/>
                </a:solidFill>
                <a:latin typeface="Roboto Cn"/>
                <a:cs typeface="Roboto Cn"/>
              </a:rPr>
              <a:t>must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integrate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multiple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advanced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machine </a:t>
            </a:r>
            <a:r>
              <a:rPr dirty="0" sz="2200" spc="80" b="1" i="1">
                <a:solidFill>
                  <a:srgbClr val="F1F1F1"/>
                </a:solidFill>
                <a:latin typeface="Roboto Cn"/>
                <a:cs typeface="Roboto Cn"/>
              </a:rPr>
              <a:t>learning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0" b="1" i="1">
                <a:solidFill>
                  <a:srgbClr val="F1F1F1"/>
                </a:solidFill>
                <a:latin typeface="Roboto Cn"/>
                <a:cs typeface="Roboto Cn"/>
              </a:rPr>
              <a:t>models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55" b="1" i="1">
                <a:solidFill>
                  <a:srgbClr val="F1F1F1"/>
                </a:solidFill>
                <a:latin typeface="Roboto Cn"/>
                <a:cs typeface="Roboto Cn"/>
              </a:rPr>
              <a:t>into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0" b="1" i="1">
                <a:solidFill>
                  <a:srgbClr val="F1F1F1"/>
                </a:solidFill>
                <a:latin typeface="Roboto Cn"/>
                <a:cs typeface="Roboto Cn"/>
              </a:rPr>
              <a:t>a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cohesive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end-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to-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end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workﬂow...</a:t>
            </a:r>
            <a:endParaRPr sz="2200">
              <a:latin typeface="Roboto Cn"/>
              <a:cs typeface="Roboto Cn"/>
            </a:endParaRPr>
          </a:p>
          <a:p>
            <a:pPr marL="12700" marR="5080">
              <a:lnSpc>
                <a:spcPct val="114999"/>
              </a:lnSpc>
              <a:spcBef>
                <a:spcPts val="2400"/>
              </a:spcBef>
            </a:pPr>
            <a:r>
              <a:rPr dirty="0" sz="2200" spc="105" b="1" i="1">
                <a:solidFill>
                  <a:srgbClr val="F1F1F1"/>
                </a:solidFill>
                <a:latin typeface="Roboto Cn"/>
                <a:cs typeface="Roboto Cn"/>
              </a:rPr>
              <a:t>Achieve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0" b="1" i="1">
                <a:solidFill>
                  <a:srgbClr val="F1F1F1"/>
                </a:solidFill>
                <a:latin typeface="Roboto Cn"/>
                <a:cs typeface="Roboto Cn"/>
              </a:rPr>
              <a:t>high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transcription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accuracy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across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accents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and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5" b="1" i="1">
                <a:solidFill>
                  <a:srgbClr val="F1F1F1"/>
                </a:solidFill>
                <a:latin typeface="Roboto Cn"/>
                <a:cs typeface="Roboto Cn"/>
              </a:rPr>
              <a:t>noise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5" b="1" i="1">
                <a:solidFill>
                  <a:srgbClr val="F1F1F1"/>
                </a:solidFill>
                <a:latin typeface="Roboto Cn"/>
                <a:cs typeface="Roboto Cn"/>
              </a:rPr>
              <a:t>by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5" b="1" i="1">
                <a:solidFill>
                  <a:srgbClr val="F1F1F1"/>
                </a:solidFill>
                <a:latin typeface="Roboto Cn"/>
                <a:cs typeface="Roboto Cn"/>
              </a:rPr>
              <a:t>implementing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5" b="1" i="1">
                <a:solidFill>
                  <a:srgbClr val="F1F1F1"/>
                </a:solidFill>
                <a:latin typeface="Roboto Cn"/>
                <a:cs typeface="Roboto Cn"/>
              </a:rPr>
              <a:t>the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60" b="1" i="1">
                <a:solidFill>
                  <a:srgbClr val="F1F1F1"/>
                </a:solidFill>
                <a:latin typeface="Roboto Cn"/>
                <a:cs typeface="Roboto Cn"/>
              </a:rPr>
              <a:t>state-of-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the-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art </a:t>
            </a:r>
            <a:r>
              <a:rPr dirty="0" sz="2200" spc="120" b="1" i="1">
                <a:solidFill>
                  <a:srgbClr val="F1F1F1"/>
                </a:solidFill>
                <a:latin typeface="Roboto Cn"/>
                <a:cs typeface="Roboto Cn"/>
              </a:rPr>
              <a:t>OpenAI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5" b="1" i="1">
                <a:solidFill>
                  <a:srgbClr val="F1F1F1"/>
                </a:solidFill>
                <a:latin typeface="Roboto Cn"/>
                <a:cs typeface="Roboto Cn"/>
              </a:rPr>
              <a:t>Whisper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model,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5" b="1" i="1">
                <a:solidFill>
                  <a:srgbClr val="F1F1F1"/>
                </a:solidFill>
                <a:latin typeface="Roboto Cn"/>
                <a:cs typeface="Roboto Cn"/>
              </a:rPr>
              <a:t>which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5" b="1" i="1">
                <a:solidFill>
                  <a:srgbClr val="F1F1F1"/>
                </a:solidFill>
                <a:latin typeface="Roboto Cn"/>
                <a:cs typeface="Roboto Cn"/>
              </a:rPr>
              <a:t>has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10" b="1" i="1">
                <a:solidFill>
                  <a:srgbClr val="F1F1F1"/>
                </a:solidFill>
                <a:latin typeface="Roboto Cn"/>
                <a:cs typeface="Roboto Cn"/>
              </a:rPr>
              <a:t>been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trained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5" b="1" i="1">
                <a:solidFill>
                  <a:srgbClr val="F1F1F1"/>
                </a:solidFill>
                <a:latin typeface="Roboto Cn"/>
                <a:cs typeface="Roboto Cn"/>
              </a:rPr>
              <a:t>on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45" b="1" i="1">
                <a:solidFill>
                  <a:srgbClr val="F1F1F1"/>
                </a:solidFill>
                <a:latin typeface="Roboto Cn"/>
                <a:cs typeface="Roboto Cn"/>
              </a:rPr>
              <a:t>680,000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0" b="1" i="1">
                <a:solidFill>
                  <a:srgbClr val="F1F1F1"/>
                </a:solidFill>
                <a:latin typeface="Roboto Cn"/>
                <a:cs typeface="Roboto Cn"/>
              </a:rPr>
              <a:t>hours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5" b="1" i="1">
                <a:solidFill>
                  <a:srgbClr val="F1F1F1"/>
                </a:solidFill>
                <a:latin typeface="Roboto Cn"/>
                <a:cs typeface="Roboto Cn"/>
              </a:rPr>
              <a:t>of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multilingual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audio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45" b="1" i="1">
                <a:solidFill>
                  <a:srgbClr val="F1F1F1"/>
                </a:solidFill>
                <a:latin typeface="Roboto Cn"/>
                <a:cs typeface="Roboto Cn"/>
              </a:rPr>
              <a:t>data...</a:t>
            </a:r>
            <a:endParaRPr sz="220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220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105" b="1" i="1">
                <a:solidFill>
                  <a:srgbClr val="F1F1F1"/>
                </a:solidFill>
                <a:latin typeface="Roboto Cn"/>
                <a:cs typeface="Roboto Cn"/>
              </a:rPr>
              <a:t>Implement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multi-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speaker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diarization </a:t>
            </a:r>
            <a:r>
              <a:rPr dirty="0" sz="2200" spc="85" b="1" i="1">
                <a:solidFill>
                  <a:srgbClr val="F1F1F1"/>
                </a:solidFill>
                <a:latin typeface="Roboto Cn"/>
                <a:cs typeface="Roboto Cn"/>
              </a:rPr>
              <a:t>for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65" b="1" i="1">
                <a:solidFill>
                  <a:srgbClr val="F1F1F1"/>
                </a:solidFill>
                <a:latin typeface="Roboto Cn"/>
                <a:cs typeface="Roboto Cn"/>
              </a:rPr>
              <a:t>clarity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90" b="1" i="1">
                <a:solidFill>
                  <a:srgbClr val="F1F1F1"/>
                </a:solidFill>
                <a:latin typeface="Roboto Cn"/>
                <a:cs typeface="Roboto Cn"/>
              </a:rPr>
              <a:t>using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80" b="1" i="1">
                <a:solidFill>
                  <a:srgbClr val="F1F1F1"/>
                </a:solidFill>
                <a:latin typeface="Roboto Cn"/>
                <a:cs typeface="Roboto Cn"/>
              </a:rPr>
              <a:t>Pyannote.audio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105" b="1" i="1">
                <a:solidFill>
                  <a:srgbClr val="F1F1F1"/>
                </a:solidFill>
                <a:latin typeface="Roboto Cn"/>
                <a:cs typeface="Roboto Cn"/>
              </a:rPr>
              <a:t>speaker</a:t>
            </a:r>
            <a:r>
              <a:rPr dirty="0" sz="2200" spc="70" b="1" i="1">
                <a:solidFill>
                  <a:srgbClr val="F1F1F1"/>
                </a:solidFill>
                <a:latin typeface="Roboto Cn"/>
                <a:cs typeface="Roboto Cn"/>
              </a:rPr>
              <a:t> </a:t>
            </a:r>
            <a:r>
              <a:rPr dirty="0" sz="2200" spc="75" b="1" i="1">
                <a:solidFill>
                  <a:srgbClr val="F1F1F1"/>
                </a:solidFill>
                <a:latin typeface="Roboto Cn"/>
                <a:cs typeface="Roboto Cn"/>
              </a:rPr>
              <a:t>identiﬁcation </a:t>
            </a:r>
            <a:r>
              <a:rPr dirty="0" sz="2200" spc="50" b="1" i="1">
                <a:solidFill>
                  <a:srgbClr val="F1F1F1"/>
                </a:solidFill>
                <a:latin typeface="Roboto Cn"/>
                <a:cs typeface="Roboto Cn"/>
              </a:rPr>
              <a:t>technology...</a:t>
            </a:r>
            <a:endParaRPr sz="220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220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dirty="0" u="heavy" sz="2550" spc="-10" b="1">
                <a:solidFill>
                  <a:srgbClr val="5CE1E6"/>
                </a:solidFill>
                <a:uFill>
                  <a:solidFill>
                    <a:srgbClr val="5CE1E6"/>
                  </a:solidFill>
                </a:uFill>
                <a:latin typeface="Arial"/>
                <a:cs typeface="Arial"/>
              </a:rPr>
              <a:t>OUTCOMES:</a:t>
            </a:r>
            <a:endParaRPr sz="2550">
              <a:latin typeface="Arial"/>
              <a:cs typeface="Arial"/>
            </a:endParaRPr>
          </a:p>
          <a:p>
            <a:pPr marL="926465" indent="-328930">
              <a:lnSpc>
                <a:spcPct val="100000"/>
              </a:lnSpc>
              <a:spcBef>
                <a:spcPts val="1255"/>
              </a:spcBef>
              <a:buChar char="•"/>
              <a:tabLst>
                <a:tab pos="926465" algn="l"/>
              </a:tabLst>
            </a:pPr>
            <a:r>
              <a:rPr dirty="0" sz="2200" spc="-35" b="1">
                <a:solidFill>
                  <a:srgbClr val="FFFFFF"/>
                </a:solidFill>
                <a:latin typeface="Roboto"/>
                <a:cs typeface="Roboto"/>
              </a:rPr>
              <a:t>End-</a:t>
            </a:r>
            <a:r>
              <a:rPr dirty="0" sz="2200" spc="-40" b="1">
                <a:solidFill>
                  <a:srgbClr val="FFFFFF"/>
                </a:solidFill>
                <a:latin typeface="Roboto"/>
                <a:cs typeface="Roboto"/>
              </a:rPr>
              <a:t>to-</a:t>
            </a: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End</a:t>
            </a:r>
            <a:r>
              <a:rPr dirty="0" sz="22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Pipeline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High-Accuracy</a:t>
            </a:r>
            <a:r>
              <a:rPr dirty="0" sz="22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Transcription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Speaker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Diarization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400"/>
              </a:spcBef>
              <a:buChar char="•"/>
              <a:tabLst>
                <a:tab pos="926465" algn="l"/>
              </a:tabLst>
            </a:pP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Summarization</a:t>
            </a:r>
            <a:r>
              <a:rPr dirty="0" sz="22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Engine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Professional</a:t>
            </a:r>
            <a:r>
              <a:rPr dirty="0" sz="22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Web</a:t>
            </a:r>
            <a:r>
              <a:rPr dirty="0" sz="22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Roboto"/>
                <a:cs typeface="Roboto"/>
              </a:rPr>
              <a:t>App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Export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Formats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Session</a:t>
            </a:r>
            <a:r>
              <a:rPr dirty="0" sz="22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Production</a:t>
            </a:r>
            <a:r>
              <a:rPr dirty="0" sz="2200" spc="-1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Deployment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400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Technical</a:t>
            </a:r>
            <a:r>
              <a:rPr dirty="0" sz="22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Documentation</a:t>
            </a:r>
            <a:endParaRPr sz="2200">
              <a:latin typeface="Roboto"/>
              <a:cs typeface="Roboto"/>
            </a:endParaRPr>
          </a:p>
          <a:p>
            <a:pPr marL="926465" indent="-328930">
              <a:lnSpc>
                <a:spcPct val="100000"/>
              </a:lnSpc>
              <a:spcBef>
                <a:spcPts val="395"/>
              </a:spcBef>
              <a:buChar char="•"/>
              <a:tabLst>
                <a:tab pos="926465" algn="l"/>
              </a:tabLst>
            </a:pP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Security</a:t>
            </a:r>
            <a:r>
              <a:rPr dirty="0" sz="22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22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Roboto"/>
                <a:cs typeface="Roboto"/>
              </a:rPr>
              <a:t>Privacy</a:t>
            </a:r>
            <a:endParaRPr sz="2200">
              <a:latin typeface="Roboto"/>
              <a:cs typeface="Roboto"/>
            </a:endParaRPr>
          </a:p>
          <a:p>
            <a:pPr marL="640715">
              <a:lnSpc>
                <a:spcPct val="100000"/>
              </a:lnSpc>
              <a:spcBef>
                <a:spcPts val="430"/>
              </a:spcBef>
            </a:pPr>
            <a:r>
              <a:rPr dirty="0" sz="1300" spc="-5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90134"/>
            <a:ext cx="728090" cy="7280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2300" y="258683"/>
            <a:ext cx="8020684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75">
                <a:solidFill>
                  <a:srgbClr val="F1F1F1"/>
                </a:solidFill>
              </a:rPr>
              <a:t>DATASET</a:t>
            </a:r>
            <a:r>
              <a:rPr dirty="0" sz="3200" spc="-150">
                <a:solidFill>
                  <a:srgbClr val="F1F1F1"/>
                </a:solidFill>
              </a:rPr>
              <a:t> </a:t>
            </a:r>
            <a:r>
              <a:rPr dirty="0" sz="3200" spc="-35">
                <a:solidFill>
                  <a:srgbClr val="F1F1F1"/>
                </a:solidFill>
              </a:rPr>
              <a:t>OVERVIEW</a:t>
            </a:r>
            <a:r>
              <a:rPr dirty="0" sz="3200" spc="-185">
                <a:solidFill>
                  <a:srgbClr val="F1F1F1"/>
                </a:solidFill>
              </a:rPr>
              <a:t> </a:t>
            </a:r>
            <a:r>
              <a:rPr dirty="0" sz="3200">
                <a:solidFill>
                  <a:srgbClr val="F1F1F1"/>
                </a:solidFill>
              </a:rPr>
              <a:t>AND</a:t>
            </a:r>
            <a:r>
              <a:rPr dirty="0" sz="3200" spc="-55">
                <a:solidFill>
                  <a:srgbClr val="F1F1F1"/>
                </a:solidFill>
              </a:rPr>
              <a:t> </a:t>
            </a:r>
            <a:r>
              <a:rPr dirty="0" sz="3200">
                <a:solidFill>
                  <a:srgbClr val="F1F1F1"/>
                </a:solidFill>
              </a:rPr>
              <a:t>KEY</a:t>
            </a:r>
            <a:r>
              <a:rPr dirty="0" sz="3200" spc="-110">
                <a:solidFill>
                  <a:srgbClr val="F1F1F1"/>
                </a:solidFill>
              </a:rPr>
              <a:t> </a:t>
            </a:r>
            <a:r>
              <a:rPr dirty="0" sz="3200" spc="-10">
                <a:solidFill>
                  <a:srgbClr val="F1F1F1"/>
                </a:solidFill>
              </a:rPr>
              <a:t>INSIGHTS</a:t>
            </a:r>
            <a:endParaRPr sz="3200"/>
          </a:p>
        </p:txBody>
      </p:sp>
      <p:sp>
        <p:nvSpPr>
          <p:cNvPr id="4" name="object 4" descr=""/>
          <p:cNvSpPr txBox="1"/>
          <p:nvPr/>
        </p:nvSpPr>
        <p:spPr>
          <a:xfrm>
            <a:off x="1472300" y="731416"/>
            <a:ext cx="6090920" cy="9302750"/>
          </a:xfrm>
          <a:prstGeom prst="rect">
            <a:avLst/>
          </a:prstGeom>
        </p:spPr>
        <p:txBody>
          <a:bodyPr wrap="square" lIns="0" tIns="145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2100" b="1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21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21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Roboto"/>
                <a:cs typeface="Roboto"/>
              </a:rPr>
              <a:t>Speciﬁcations</a:t>
            </a:r>
            <a:endParaRPr sz="21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80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Support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diverзe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formatз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(WAV,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MP3,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M4A,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FLAC)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Meeting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duration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сharaсteriзtiсз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(15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min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4+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hourз)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diverзity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(native/non-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native,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demographiсз)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сonditionз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(сlean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сhallenging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noiзe)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Clr>
                <a:srgbClr val="FFFFFF"/>
              </a:buClr>
              <a:buFont typeface="Arial MT"/>
              <a:buChar char="●"/>
            </a:pPr>
            <a:endParaRPr sz="1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100" b="1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dirty="0" sz="21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b="1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dirty="0" sz="21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Roboto"/>
                <a:cs typeface="Roboto"/>
              </a:rPr>
              <a:t>Insights</a:t>
            </a:r>
            <a:endParaRPr sz="21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80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Language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diзtribution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(80+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languageз,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multilingual)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сount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patternз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(2-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10+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зpeakerз)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metriсз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(SNR,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WER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сorrelation)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Meeting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type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diverзity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(сorporate,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eduсational,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legal,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teсhniсal)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Temporal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сharaсteriзtiсз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(зpeaking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patternз,</a:t>
            </a:r>
            <a:r>
              <a:rPr dirty="0" sz="16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pauзeз)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Aсtion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item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patternз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(deсiзion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markerз,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taзk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indiсatorз)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Clr>
                <a:srgbClr val="FFFFFF"/>
              </a:buClr>
              <a:buFont typeface="Arial MT"/>
              <a:buChar char="●"/>
            </a:pPr>
            <a:endParaRPr sz="1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100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21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Roboto"/>
                <a:cs typeface="Roboto"/>
              </a:rPr>
              <a:t>Processing</a:t>
            </a:r>
            <a:endParaRPr sz="21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80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preproсeззing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(normalization,</a:t>
            </a:r>
            <a:r>
              <a:rPr dirty="0" sz="1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сonverзion)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Chunk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зegmentation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(30-</a:t>
            </a:r>
            <a:r>
              <a:rPr dirty="0" sz="1600" spc="-30">
                <a:solidFill>
                  <a:srgbClr val="FFFFFF"/>
                </a:solidFill>
                <a:latin typeface="Roboto"/>
                <a:cs typeface="Roboto"/>
              </a:rPr>
              <a:t>зeсond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зegmentз)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validation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(automated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+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human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сheсkз)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Continuouз</a:t>
            </a:r>
            <a:r>
              <a:rPr dirty="0" sz="16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dirty="0" sz="16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(dataзet</a:t>
            </a:r>
            <a:r>
              <a:rPr dirty="0" sz="16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growth)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Clr>
                <a:srgbClr val="FFFFFF"/>
              </a:buClr>
              <a:buFont typeface="Arial MT"/>
              <a:buChar char="●"/>
            </a:pPr>
            <a:endParaRPr sz="1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100" spc="-10" b="1">
                <a:solidFill>
                  <a:srgbClr val="FFFFFF"/>
                </a:solidFill>
                <a:latin typeface="Roboto"/>
                <a:cs typeface="Roboto"/>
              </a:rPr>
              <a:t>Statistical</a:t>
            </a:r>
            <a:r>
              <a:rPr dirty="0" sz="21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Roboto"/>
                <a:cs typeface="Roboto"/>
              </a:rPr>
              <a:t>Analysis</a:t>
            </a:r>
            <a:endParaRPr sz="21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80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Aссuraсy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(82-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98%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range)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Diarization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зpeaker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сount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Roboto"/>
                <a:cs typeface="Roboto"/>
              </a:rPr>
              <a:t>(78-</a:t>
            </a:r>
            <a:r>
              <a:rPr dirty="0" sz="1600" spc="-40">
                <a:solidFill>
                  <a:srgbClr val="FFFFFF"/>
                </a:solidFill>
                <a:latin typeface="Roboto"/>
                <a:cs typeface="Roboto"/>
              </a:rPr>
              <a:t>97%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range)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Summarization</a:t>
            </a:r>
            <a:r>
              <a:rPr dirty="0" sz="1600" spc="-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metriсз</a:t>
            </a:r>
            <a:r>
              <a:rPr dirty="0" sz="160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(ROUGE</a:t>
            </a:r>
            <a:r>
              <a:rPr dirty="0" sz="160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зсoreз</a:t>
            </a:r>
            <a:r>
              <a:rPr dirty="0" sz="160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38-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48%)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Proсeззing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benсhmarkз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Roboto"/>
                <a:cs typeface="Roboto"/>
              </a:rPr>
              <a:t>(3-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25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minuteз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Roboto"/>
                <a:cs typeface="Roboto"/>
              </a:rPr>
              <a:t>1-</a:t>
            </a:r>
            <a:r>
              <a:rPr dirty="0" sz="1600" spc="-65">
                <a:solidFill>
                  <a:srgbClr val="FFFFFF"/>
                </a:solidFill>
                <a:latin typeface="Roboto"/>
                <a:cs typeface="Roboto"/>
              </a:rPr>
              <a:t>hour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audio)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Clr>
                <a:srgbClr val="FFFFFF"/>
              </a:buClr>
              <a:buFont typeface="Arial MT"/>
              <a:buChar char="●"/>
            </a:pPr>
            <a:endParaRPr sz="1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2100" b="1">
                <a:solidFill>
                  <a:srgbClr val="FFFFFF"/>
                </a:solidFill>
                <a:latin typeface="Roboto"/>
                <a:cs typeface="Roboto"/>
              </a:rPr>
              <a:t>Practical</a:t>
            </a:r>
            <a:r>
              <a:rPr dirty="0" sz="2100" spc="-10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Roboto"/>
                <a:cs typeface="Roboto"/>
              </a:rPr>
              <a:t>Implications</a:t>
            </a:r>
            <a:endParaRPr sz="21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80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privaсy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(loсal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proсeззing,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no</a:t>
            </a:r>
            <a:r>
              <a:rPr dirty="0" sz="1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сloud)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Sсalability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(зingle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uзer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enterpriзe)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45">
                <a:solidFill>
                  <a:srgbClr val="FFFFFF"/>
                </a:solidFill>
                <a:latin typeface="Roboto"/>
                <a:cs typeface="Roboto"/>
              </a:rPr>
              <a:t>Coзt-</a:t>
            </a:r>
            <a:r>
              <a:rPr dirty="0" sz="1600" spc="-25">
                <a:solidFill>
                  <a:srgbClr val="FFFFFF"/>
                </a:solidFill>
                <a:latin typeface="Roboto"/>
                <a:cs typeface="Roboto"/>
              </a:rPr>
              <a:t>effeсtiveneзз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($50K-</a:t>
            </a:r>
            <a:r>
              <a:rPr dirty="0" sz="1600" spc="-65">
                <a:solidFill>
                  <a:srgbClr val="FFFFFF"/>
                </a:solidFill>
                <a:latin typeface="Roboto"/>
                <a:cs typeface="Roboto"/>
              </a:rPr>
              <a:t>250K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annual</a:t>
            </a:r>
            <a:r>
              <a:rPr dirty="0" sz="16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зavingз)</a:t>
            </a:r>
            <a:endParaRPr sz="1600">
              <a:latin typeface="Roboto"/>
              <a:cs typeface="Roboto"/>
            </a:endParaRPr>
          </a:p>
          <a:p>
            <a:pPr marL="469265" indent="-351155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</a:tabLst>
            </a:pP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Aссeззibility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beneﬁtз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Roboto"/>
                <a:cs typeface="Roboto"/>
              </a:rPr>
              <a:t>(inсluзive</a:t>
            </a:r>
            <a:r>
              <a:rPr dirty="0" sz="1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Roboto"/>
                <a:cs typeface="Roboto"/>
              </a:rPr>
              <a:t>doсumentation)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5101590">
              <a:lnSpc>
                <a:spcPct val="100000"/>
              </a:lnSpc>
              <a:spcBef>
                <a:spcPts val="115"/>
              </a:spcBef>
            </a:pPr>
            <a:r>
              <a:rPr dirty="0" sz="4700" spc="-10">
                <a:solidFill>
                  <a:srgbClr val="F1F1F1"/>
                </a:solidFill>
              </a:rPr>
              <a:t>METHODOLOGY</a:t>
            </a:r>
            <a:endParaRPr sz="4700"/>
          </a:p>
        </p:txBody>
      </p:sp>
      <p:sp>
        <p:nvSpPr>
          <p:cNvPr id="3" name="object 3" descr=""/>
          <p:cNvSpPr txBox="1"/>
          <p:nvPr/>
        </p:nvSpPr>
        <p:spPr>
          <a:xfrm>
            <a:off x="293150" y="1358945"/>
            <a:ext cx="8566785" cy="797560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System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Design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Architecture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7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Modular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pipeline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architecture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(independent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stages)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End-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to-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end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processing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workﬂow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(seamless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integration)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Clear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ﬂow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boundaries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(standardized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formats)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Preprocessing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 Methodology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7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Normalize</a:t>
            </a:r>
            <a:r>
              <a:rPr dirty="0" sz="20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(16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kHz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mono,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amplitude</a:t>
            </a:r>
            <a:r>
              <a:rPr dirty="0" sz="20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scaling)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Silence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detection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removal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(eﬃciency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optimization)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Noise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reduction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(spectral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subtraction,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Wiener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ﬁltering)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Chunk-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based</a:t>
            </a:r>
            <a:r>
              <a:rPr dirty="0" sz="20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segmentation</a:t>
            </a:r>
            <a:r>
              <a:rPr dirty="0" sz="20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(30-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second</a:t>
            </a:r>
            <a:r>
              <a:rPr dirty="0" sz="20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chunks</a:t>
            </a:r>
            <a:r>
              <a:rPr dirty="0" sz="20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dirty="0" sz="20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5-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second</a:t>
            </a:r>
            <a:r>
              <a:rPr dirty="0" sz="20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overlap)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Transcription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Methodology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7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Leverage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Whisper</a:t>
            </a:r>
            <a:r>
              <a:rPr dirty="0" sz="20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architecture</a:t>
            </a:r>
            <a:r>
              <a:rPr dirty="0" sz="20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(encoder-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decoder</a:t>
            </a:r>
            <a:r>
              <a:rPr dirty="0" sz="20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transformer)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30" b="1">
                <a:solidFill>
                  <a:srgbClr val="FFFFFF"/>
                </a:solidFill>
                <a:latin typeface="Roboto"/>
                <a:cs typeface="Roboto"/>
              </a:rPr>
              <a:t>Multi-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pass</a:t>
            </a:r>
            <a:r>
              <a:rPr dirty="0" sz="20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transcription</a:t>
            </a:r>
            <a:r>
              <a:rPr dirty="0" sz="20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(accuracy</a:t>
            </a:r>
            <a:r>
              <a:rPr dirty="0" sz="20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reﬁnement)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Timestamp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conﬁdence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annotations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(quality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metrics)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Multilingual</a:t>
            </a:r>
            <a:r>
              <a:rPr dirty="0" sz="20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handling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(80+</a:t>
            </a:r>
            <a:r>
              <a:rPr dirty="0" sz="20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languages,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code-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switching)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Diarization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Methodology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7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Pyannote.audio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pipeline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(segmentation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embedding</a:t>
            </a:r>
            <a:r>
              <a:rPr dirty="0" sz="20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clustering)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embedding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representations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(voice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biometrics)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Overlap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detection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(multiple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simultaneous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speakers)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Speaker-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labeled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transcript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(temporal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attribution)</a:t>
            </a:r>
            <a:endParaRPr sz="2000">
              <a:latin typeface="Roboto"/>
              <a:cs typeface="Roboto"/>
            </a:endParaRPr>
          </a:p>
          <a:p>
            <a:pPr marL="87630">
              <a:lnSpc>
                <a:spcPct val="100000"/>
              </a:lnSpc>
              <a:spcBef>
                <a:spcPts val="359"/>
              </a:spcBef>
            </a:pP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45024" y="3837984"/>
            <a:ext cx="27133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Integration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Validation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45024" y="5519464"/>
            <a:ext cx="25311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Deployment</a:t>
            </a:r>
            <a:r>
              <a:rPr dirty="0" sz="20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20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Scaling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45024" y="1358945"/>
            <a:ext cx="7124065" cy="559308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Summarization</a:t>
            </a:r>
            <a:r>
              <a:rPr dirty="0" sz="20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Methodology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7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65" b="1">
                <a:solidFill>
                  <a:srgbClr val="FFFFFF"/>
                </a:solidFill>
                <a:latin typeface="Roboto"/>
                <a:cs typeface="Roboto"/>
              </a:rPr>
              <a:t>BART-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large-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CNN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architecture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(abstractive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summarization)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Hybrid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extractive-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abstractive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(combining</a:t>
            </a:r>
            <a:r>
              <a:rPr dirty="0" sz="2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approaches)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Chunk-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based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processing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(long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transcript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handling)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Meeting-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speciﬁc</a:t>
            </a:r>
            <a:r>
              <a:rPr dirty="0" sz="2000" spc="-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improvements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(action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items,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decisions)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Importance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scoring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(TF-</a:t>
            </a:r>
            <a:r>
              <a:rPr dirty="0" sz="2000" spc="-75" b="1">
                <a:solidFill>
                  <a:srgbClr val="FFFFFF"/>
                </a:solidFill>
                <a:latin typeface="Roboto"/>
                <a:cs typeface="Roboto"/>
              </a:rPr>
              <a:t>IDF,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PageRank,</a:t>
            </a:r>
            <a:r>
              <a:rPr dirty="0" sz="2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centrality)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15"/>
              </a:spcBef>
              <a:buClr>
                <a:srgbClr val="FFFFFF"/>
              </a:buClr>
              <a:buFont typeface="Arial"/>
              <a:buChar char="●"/>
            </a:pP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Component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orchestration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(JSON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formats,</a:t>
            </a:r>
            <a:r>
              <a:rPr dirty="0" sz="20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r>
              <a:rPr dirty="0" sz="2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handling)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Quality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validation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(each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pipeline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stage)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59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End-</a:t>
            </a:r>
            <a:r>
              <a:rPr dirty="0" sz="2000" spc="-40" b="1">
                <a:solidFill>
                  <a:srgbClr val="FFFFFF"/>
                </a:solidFill>
                <a:latin typeface="Roboto"/>
                <a:cs typeface="Roboto"/>
              </a:rPr>
              <a:t>to-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end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testing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(diverse</a:t>
            </a:r>
            <a:r>
              <a:rPr dirty="0" sz="20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scenarios)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15"/>
              </a:spcBef>
              <a:buClr>
                <a:srgbClr val="FFFFFF"/>
              </a:buClr>
              <a:buFont typeface="Arial"/>
              <a:buChar char="●"/>
            </a:pP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dirty="0" sz="2000" spc="-30" b="1">
                <a:solidFill>
                  <a:srgbClr val="FFFFFF"/>
                </a:solidFill>
                <a:latin typeface="Roboto"/>
                <a:cs typeface="Roboto"/>
              </a:rPr>
              <a:t>Local-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ﬁrst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design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(no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cloud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dependency)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Progressive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enhancement</a:t>
            </a:r>
            <a:r>
              <a:rPr dirty="0" sz="20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(phased</a:t>
            </a:r>
            <a:r>
              <a:rPr dirty="0" sz="2000" spc="-5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rollout)</a:t>
            </a:r>
            <a:endParaRPr sz="2000">
              <a:latin typeface="Roboto"/>
              <a:cs typeface="Roboto"/>
            </a:endParaRPr>
          </a:p>
          <a:p>
            <a:pPr marL="469265" indent="-381635">
              <a:lnSpc>
                <a:spcPct val="100000"/>
              </a:lnSpc>
              <a:spcBef>
                <a:spcPts val="36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Performance</a:t>
            </a:r>
            <a:r>
              <a:rPr dirty="0" sz="2000" spc="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monitoring</a:t>
            </a:r>
            <a:r>
              <a:rPr dirty="0" sz="2000" spc="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b="1">
                <a:solidFill>
                  <a:srgbClr val="FFFFFF"/>
                </a:solidFill>
                <a:latin typeface="Roboto"/>
                <a:cs typeface="Roboto"/>
              </a:rPr>
              <a:t>(bottleneck</a:t>
            </a:r>
            <a:r>
              <a:rPr dirty="0" sz="2000" spc="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Roboto"/>
                <a:cs typeface="Roboto"/>
              </a:rPr>
              <a:t>analysis)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103" rIns="0" bIns="0" rtlCol="0" vert="horz">
            <a:spAutoFit/>
          </a:bodyPr>
          <a:lstStyle/>
          <a:p>
            <a:pPr marL="5130165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dirty="0" spc="-20"/>
              <a:t> </a:t>
            </a:r>
            <a:r>
              <a:rPr dirty="0" spc="-10"/>
              <a:t>Preprocessing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6686" y="1803220"/>
            <a:ext cx="11047730" cy="5612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3800" spc="-1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800" spc="-10" b="1">
                <a:solidFill>
                  <a:srgbClr val="FFFFFF"/>
                </a:solidFill>
                <a:latin typeface="Roboto"/>
                <a:cs typeface="Roboto"/>
              </a:rPr>
              <a:t>PREPROCESSING:</a:t>
            </a:r>
            <a:endParaRPr sz="3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85"/>
              </a:spcBef>
            </a:pPr>
            <a:endParaRPr sz="38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Transform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raw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into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standardized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representations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Silence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detection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removal</a:t>
            </a: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(10-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20%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eﬃciency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gain)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Noise</a:t>
            </a:r>
            <a:r>
              <a:rPr dirty="0" sz="3300" spc="-10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reduction</a:t>
            </a:r>
            <a:r>
              <a:rPr dirty="0" sz="3300" spc="-10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ﬁltering</a:t>
            </a:r>
            <a:r>
              <a:rPr dirty="0" sz="3300" spc="-10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40" b="1">
                <a:solidFill>
                  <a:srgbClr val="FFFFFF"/>
                </a:solidFill>
                <a:latin typeface="Roboto"/>
                <a:cs typeface="Roboto"/>
              </a:rPr>
              <a:t>(5-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10%</a:t>
            </a:r>
            <a:r>
              <a:rPr dirty="0" sz="3300" spc="-10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accuracy</a:t>
            </a:r>
            <a:r>
              <a:rPr dirty="0" sz="3300" spc="-10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improvement)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Segmentation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long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audio</a:t>
            </a:r>
            <a:r>
              <a:rPr dirty="0" sz="33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(30-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second</a:t>
            </a:r>
            <a:r>
              <a:rPr dirty="0" sz="3300" spc="-7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chunks)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2701" rIns="0" bIns="0" rtlCol="0" vert="horz">
            <a:spAutoFit/>
          </a:bodyPr>
          <a:lstStyle/>
          <a:p>
            <a:pPr marL="5243830">
              <a:lnSpc>
                <a:spcPct val="100000"/>
              </a:lnSpc>
              <a:spcBef>
                <a:spcPts val="105"/>
              </a:spcBef>
            </a:pPr>
            <a:r>
              <a:rPr dirty="0" sz="4750"/>
              <a:t>Feature</a:t>
            </a:r>
            <a:r>
              <a:rPr dirty="0" sz="4750" spc="-45"/>
              <a:t> </a:t>
            </a:r>
            <a:r>
              <a:rPr dirty="0" sz="4750" spc="-10"/>
              <a:t>Extraction</a:t>
            </a:r>
            <a:endParaRPr sz="4750"/>
          </a:p>
        </p:txBody>
      </p:sp>
      <p:sp>
        <p:nvSpPr>
          <p:cNvPr id="3" name="object 3" descr=""/>
          <p:cNvSpPr txBox="1"/>
          <p:nvPr/>
        </p:nvSpPr>
        <p:spPr>
          <a:xfrm>
            <a:off x="553886" y="1394996"/>
            <a:ext cx="11474450" cy="5612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FFFFFF"/>
                </a:solidFill>
                <a:latin typeface="Roboto"/>
                <a:cs typeface="Roboto"/>
              </a:rPr>
              <a:t>FEATURE</a:t>
            </a:r>
            <a:r>
              <a:rPr dirty="0" sz="3800" spc="-1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800" spc="-10" b="1">
                <a:solidFill>
                  <a:srgbClr val="FFFFFF"/>
                </a:solidFill>
                <a:latin typeface="Roboto"/>
                <a:cs typeface="Roboto"/>
              </a:rPr>
              <a:t>EXTRACTION:</a:t>
            </a:r>
            <a:endParaRPr sz="3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85"/>
              </a:spcBef>
            </a:pPr>
            <a:endParaRPr sz="38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Mel-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spectrogram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representations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(80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mel-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frequency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bins)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Speaker</a:t>
            </a:r>
            <a:r>
              <a:rPr dirty="0" sz="33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embeddings</a:t>
            </a:r>
            <a:r>
              <a:rPr dirty="0" sz="33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(voice</a:t>
            </a:r>
            <a:r>
              <a:rPr dirty="0" sz="33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biometrics)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Linguistic</a:t>
            </a:r>
            <a:r>
              <a:rPr dirty="0" sz="3300" spc="-10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Roboto"/>
                <a:cs typeface="Roboto"/>
              </a:rPr>
              <a:t>statistical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r>
              <a:rPr dirty="0" sz="3300" spc="-9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(TF-</a:t>
            </a:r>
            <a:r>
              <a:rPr dirty="0" sz="3300" spc="-114" b="1">
                <a:solidFill>
                  <a:srgbClr val="FFFFFF"/>
                </a:solidFill>
                <a:latin typeface="Roboto"/>
                <a:cs typeface="Roboto"/>
              </a:rPr>
              <a:t>IDF,</a:t>
            </a:r>
            <a:r>
              <a:rPr dirty="0" sz="330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0" b="1">
                <a:solidFill>
                  <a:srgbClr val="FFFFFF"/>
                </a:solidFill>
                <a:latin typeface="Roboto"/>
                <a:cs typeface="Roboto"/>
              </a:rPr>
              <a:t>NER)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Acoustic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r>
              <a:rPr dirty="0" sz="330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5" b="1">
                <a:solidFill>
                  <a:srgbClr val="FFFFFF"/>
                </a:solidFill>
                <a:latin typeface="Roboto"/>
                <a:cs typeface="Roboto"/>
              </a:rPr>
              <a:t>(zero-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crossing</a:t>
            </a:r>
            <a:r>
              <a:rPr dirty="0" sz="33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rate,</a:t>
            </a:r>
            <a:r>
              <a:rPr dirty="0" sz="3300" spc="-8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MFCCs)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6767" rIns="0" bIns="0" rtlCol="0" vert="horz">
            <a:spAutoFit/>
          </a:bodyPr>
          <a:lstStyle/>
          <a:p>
            <a:pPr marL="5220335">
              <a:lnSpc>
                <a:spcPct val="100000"/>
              </a:lnSpc>
              <a:spcBef>
                <a:spcPts val="140"/>
              </a:spcBef>
            </a:pPr>
            <a:r>
              <a:rPr dirty="0" sz="4700">
                <a:solidFill>
                  <a:srgbClr val="F1F1F1"/>
                </a:solidFill>
              </a:rPr>
              <a:t>Model</a:t>
            </a:r>
            <a:r>
              <a:rPr dirty="0" sz="4700" spc="-275">
                <a:solidFill>
                  <a:srgbClr val="F1F1F1"/>
                </a:solidFill>
              </a:rPr>
              <a:t> </a:t>
            </a:r>
            <a:r>
              <a:rPr dirty="0" sz="4700" spc="-10">
                <a:solidFill>
                  <a:srgbClr val="F1F1F1"/>
                </a:solidFill>
              </a:rPr>
              <a:t>Architecture</a:t>
            </a:r>
            <a:endParaRPr sz="47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dirty="0" spc="-155"/>
              <a:t> </a:t>
            </a:r>
            <a:r>
              <a:rPr dirty="0" spc="-10"/>
              <a:t>ARCHITECTURE:</a:t>
            </a:r>
          </a:p>
          <a:p>
            <a:pPr>
              <a:lnSpc>
                <a:spcPct val="100000"/>
              </a:lnSpc>
              <a:spcBef>
                <a:spcPts val="3585"/>
              </a:spcBef>
            </a:p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/>
              <a:t>Whisper</a:t>
            </a:r>
            <a:r>
              <a:rPr dirty="0" sz="3300" spc="-10"/>
              <a:t> encoder-</a:t>
            </a:r>
            <a:r>
              <a:rPr dirty="0" sz="3300"/>
              <a:t>decoder</a:t>
            </a:r>
            <a:r>
              <a:rPr dirty="0" sz="3300" spc="-5"/>
              <a:t> </a:t>
            </a:r>
            <a:r>
              <a:rPr dirty="0" sz="3300" spc="-10"/>
              <a:t>(transformer-based)</a:t>
            </a:r>
            <a:endParaRPr sz="3300"/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/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/>
              <a:t>Pyannote</a:t>
            </a:r>
            <a:r>
              <a:rPr dirty="0" sz="3300" spc="-50"/>
              <a:t> </a:t>
            </a:r>
            <a:r>
              <a:rPr dirty="0" sz="3300"/>
              <a:t>speaker</a:t>
            </a:r>
            <a:r>
              <a:rPr dirty="0" sz="3300" spc="-50"/>
              <a:t> </a:t>
            </a:r>
            <a:r>
              <a:rPr dirty="0" sz="3300" spc="-10"/>
              <a:t>diarization</a:t>
            </a:r>
            <a:r>
              <a:rPr dirty="0" sz="3300" spc="-55"/>
              <a:t> </a:t>
            </a:r>
            <a:r>
              <a:rPr dirty="0" sz="3300"/>
              <a:t>(segmentation </a:t>
            </a:r>
            <a:r>
              <a:rPr dirty="0" sz="3300">
                <a:latin typeface="Arial"/>
                <a:cs typeface="Arial"/>
              </a:rPr>
              <a:t>→</a:t>
            </a:r>
            <a:r>
              <a:rPr dirty="0" sz="3300" spc="-145">
                <a:latin typeface="Arial"/>
                <a:cs typeface="Arial"/>
              </a:rPr>
              <a:t> </a:t>
            </a:r>
            <a:r>
              <a:rPr dirty="0" sz="3300"/>
              <a:t>embedding</a:t>
            </a:r>
            <a:r>
              <a:rPr dirty="0" sz="3300" spc="-40"/>
              <a:t> </a:t>
            </a:r>
            <a:r>
              <a:rPr dirty="0" sz="3300">
                <a:latin typeface="Arial"/>
                <a:cs typeface="Arial"/>
              </a:rPr>
              <a:t>→</a:t>
            </a:r>
            <a:r>
              <a:rPr dirty="0" sz="3300" spc="-145">
                <a:latin typeface="Arial"/>
                <a:cs typeface="Arial"/>
              </a:rPr>
              <a:t> </a:t>
            </a:r>
            <a:r>
              <a:rPr dirty="0" sz="3300" spc="-10"/>
              <a:t>clustering)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/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spc="-90"/>
              <a:t>BART-</a:t>
            </a:r>
            <a:r>
              <a:rPr dirty="0" sz="3300" spc="-10"/>
              <a:t>large-</a:t>
            </a:r>
            <a:r>
              <a:rPr dirty="0" sz="3300"/>
              <a:t>CNN</a:t>
            </a:r>
            <a:r>
              <a:rPr dirty="0" sz="3300" spc="-70"/>
              <a:t> </a:t>
            </a:r>
            <a:r>
              <a:rPr dirty="0" sz="3300" spc="-10"/>
              <a:t>summarization</a:t>
            </a:r>
            <a:r>
              <a:rPr dirty="0" sz="3300" spc="-65"/>
              <a:t> </a:t>
            </a:r>
            <a:r>
              <a:rPr dirty="0" sz="3300" spc="-10"/>
              <a:t>(abstractive)</a:t>
            </a:r>
            <a:endParaRPr sz="3300"/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/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spc="-10"/>
              <a:t>Lightweight</a:t>
            </a:r>
            <a:r>
              <a:rPr dirty="0" sz="3300" spc="-100"/>
              <a:t> </a:t>
            </a:r>
            <a:r>
              <a:rPr dirty="0" sz="3300"/>
              <a:t>models</a:t>
            </a:r>
            <a:r>
              <a:rPr dirty="0" sz="3300" spc="-100"/>
              <a:t> </a:t>
            </a:r>
            <a:r>
              <a:rPr dirty="0" sz="3300" spc="-10"/>
              <a:t>(quantization,</a:t>
            </a:r>
            <a:r>
              <a:rPr dirty="0" sz="3300" spc="-95"/>
              <a:t> </a:t>
            </a:r>
            <a:r>
              <a:rPr dirty="0" sz="3300" spc="-10"/>
              <a:t>distillation)</a:t>
            </a:r>
            <a:endParaRPr sz="3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079" rIns="0" bIns="0" rtlCol="0" vert="horz">
            <a:spAutoFit/>
          </a:bodyPr>
          <a:lstStyle/>
          <a:p>
            <a:pPr marL="4631055">
              <a:lnSpc>
                <a:spcPct val="100000"/>
              </a:lnSpc>
              <a:spcBef>
                <a:spcPts val="135"/>
              </a:spcBef>
            </a:pPr>
            <a:r>
              <a:rPr dirty="0" sz="4600"/>
              <a:t>Training</a:t>
            </a:r>
            <a:r>
              <a:rPr dirty="0" sz="4600" spc="-105"/>
              <a:t> </a:t>
            </a:r>
            <a:r>
              <a:rPr dirty="0" sz="4600"/>
              <a:t>and</a:t>
            </a:r>
            <a:r>
              <a:rPr dirty="0" sz="4600" spc="-105"/>
              <a:t> </a:t>
            </a:r>
            <a:r>
              <a:rPr dirty="0" sz="4600" spc="-10"/>
              <a:t>Evaluation</a:t>
            </a:r>
            <a:endParaRPr sz="4600"/>
          </a:p>
        </p:txBody>
      </p:sp>
      <p:sp>
        <p:nvSpPr>
          <p:cNvPr id="3" name="object 3" descr=""/>
          <p:cNvSpPr txBox="1"/>
          <p:nvPr/>
        </p:nvSpPr>
        <p:spPr>
          <a:xfrm>
            <a:off x="200136" y="1203135"/>
            <a:ext cx="8235315" cy="543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TRAINING</a:t>
            </a:r>
            <a:r>
              <a:rPr dirty="0" sz="3300" spc="1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3300" spc="1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EVALUATION: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385"/>
              </a:spcBef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Transfer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dirty="0" sz="3300" spc="-3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25" b="1">
                <a:solidFill>
                  <a:srgbClr val="FFFFFF"/>
                </a:solidFill>
                <a:latin typeface="Roboto"/>
                <a:cs typeface="Roboto"/>
              </a:rPr>
              <a:t>(pre-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trained</a:t>
            </a:r>
            <a:r>
              <a:rPr dirty="0" sz="33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models)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spc="-45" b="1">
                <a:solidFill>
                  <a:srgbClr val="FFFFFF"/>
                </a:solidFill>
                <a:latin typeface="Roboto"/>
                <a:cs typeface="Roboto"/>
              </a:rPr>
              <a:t>Fine-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tuning</a:t>
            </a:r>
            <a:r>
              <a:rPr dirty="0" sz="3300" spc="-1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strategy</a:t>
            </a:r>
            <a:r>
              <a:rPr dirty="0" sz="3300" spc="-1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(domain</a:t>
            </a:r>
            <a:r>
              <a:rPr dirty="0" sz="3300" spc="-1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adaptation)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Rigorous</a:t>
            </a:r>
            <a:r>
              <a:rPr dirty="0" sz="3300" spc="-1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evaluation</a:t>
            </a:r>
            <a:r>
              <a:rPr dirty="0" sz="3300" spc="-1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(WER,</a:t>
            </a:r>
            <a:r>
              <a:rPr dirty="0" sz="3300" spc="-114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DER,</a:t>
            </a:r>
            <a:r>
              <a:rPr dirty="0" sz="3300" spc="-114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ROUGE)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"/>
              <a:buChar char="●"/>
            </a:pPr>
            <a:endParaRPr sz="3300">
              <a:latin typeface="Roboto"/>
              <a:cs typeface="Roboto"/>
            </a:endParaRPr>
          </a:p>
          <a:p>
            <a:pPr marL="494030" indent="-4813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94030" algn="l"/>
              </a:tabLst>
            </a:pP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Human</a:t>
            </a:r>
            <a:r>
              <a:rPr dirty="0" sz="3300" spc="-1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evaluation</a:t>
            </a:r>
            <a:r>
              <a:rPr dirty="0" sz="3300" spc="-1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b="1">
                <a:solidFill>
                  <a:srgbClr val="FFFFFF"/>
                </a:solidFill>
                <a:latin typeface="Roboto"/>
                <a:cs typeface="Roboto"/>
              </a:rPr>
              <a:t>(subjective</a:t>
            </a:r>
            <a:r>
              <a:rPr dirty="0" sz="3300" spc="-16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Roboto"/>
                <a:cs typeface="Roboto"/>
              </a:rPr>
              <a:t>quality)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LingualSense.pptx</dc:title>
  <dcterms:created xsi:type="dcterms:W3CDTF">2025-11-12T12:56:15Z</dcterms:created>
  <dcterms:modified xsi:type="dcterms:W3CDTF">2025-11-12T12:56:15Z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2025-11-12T00:00:00Z</vt:filetime>
  </property>
  <property fmtid="{D5CDD505-2E9C-101B-9397-08002B2CF9AE}" pid="3" name="Creator">
    <vt:lpwstr>Google</vt:lpwstr>
  </property>
  <property fmtid="{D5CDD505-2E9C-101B-9397-08002B2CF9AE}" pid="4" name="LastSaved">
    <vt:filetime>2025-11-12T00:00:00Z</vt:filetime>
  </property>
</Properties>
</file>